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1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2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C7BB67F-0066-4CDC-9957-5EA16DA4CA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Servizio Idrico Integrato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105A0D9-6AC9-4330-949D-F3F9615CAC1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Città di </a:t>
            </a:r>
            <a:r>
              <a:rPr lang="it-IT" dirty="0" err="1"/>
              <a:t>reggio</a:t>
            </a:r>
            <a:r>
              <a:rPr lang="it-IT" dirty="0"/>
              <a:t> Calabria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B00F44E9-3C23-4BD0-B9EF-69FCAF0555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3156" y="1048767"/>
            <a:ext cx="1845688" cy="1823540"/>
          </a:xfrm>
          <a:prstGeom prst="rect">
            <a:avLst/>
          </a:prstGeom>
        </p:spPr>
      </p:pic>
      <p:pic>
        <p:nvPicPr>
          <p:cNvPr id="4" name="02. MASTER COMPOSITION (to render)">
            <a:hlinkClick r:id="" action="ppaction://media"/>
            <a:extLst>
              <a:ext uri="{FF2B5EF4-FFF2-40B4-BE49-F238E27FC236}">
                <a16:creationId xmlns:a16="http://schemas.microsoft.com/office/drawing/2014/main" id="{341A290C-483F-4D3B-A7FB-3713D9F3F4F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l="8181" r="4925" b="9899"/>
          <a:stretch/>
        </p:blipFill>
        <p:spPr>
          <a:xfrm>
            <a:off x="-31798" y="0"/>
            <a:ext cx="122237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337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4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repeatCount="indefinite" fill="remove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C7BB67F-0066-4CDC-9957-5EA16DA4CA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294018"/>
            <a:ext cx="8689976" cy="2509213"/>
          </a:xfrm>
        </p:spPr>
        <p:txBody>
          <a:bodyPr/>
          <a:lstStyle/>
          <a:p>
            <a:r>
              <a:rPr lang="it-IT" dirty="0"/>
              <a:t>Nuovi tratti di condotta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105A0D9-6AC9-4330-949D-F3F9615CAC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6218" y="2803231"/>
            <a:ext cx="9337964" cy="2877133"/>
          </a:xfrm>
        </p:spPr>
        <p:txBody>
          <a:bodyPr>
            <a:normAutofit fontScale="55000" lnSpcReduction="20000"/>
          </a:bodyPr>
          <a:lstStyle/>
          <a:p>
            <a:r>
              <a:rPr lang="it-IT" sz="7200" dirty="0">
                <a:solidFill>
                  <a:schemeClr val="tx1"/>
                </a:solidFill>
              </a:rPr>
              <a:t>Via Reggio campi</a:t>
            </a:r>
          </a:p>
          <a:p>
            <a:r>
              <a:rPr lang="it-IT" sz="7200" dirty="0">
                <a:solidFill>
                  <a:schemeClr val="tx1"/>
                </a:solidFill>
              </a:rPr>
              <a:t>Lunghezza dell’intervento: </a:t>
            </a:r>
            <a:r>
              <a:rPr lang="it-IT" sz="7200" dirty="0">
                <a:solidFill>
                  <a:srgbClr val="FF0000"/>
                </a:solidFill>
              </a:rPr>
              <a:t>2172 metri</a:t>
            </a:r>
          </a:p>
          <a:p>
            <a:r>
              <a:rPr lang="it-IT" sz="7200" dirty="0">
                <a:solidFill>
                  <a:schemeClr val="tx1"/>
                </a:solidFill>
              </a:rPr>
              <a:t>Costo intervento: </a:t>
            </a:r>
            <a:r>
              <a:rPr lang="it-IT" sz="7200" dirty="0">
                <a:solidFill>
                  <a:srgbClr val="FF0000"/>
                </a:solidFill>
              </a:rPr>
              <a:t>426.262,88 €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B00F44E9-3C23-4BD0-B9EF-69FCAF0555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3156" y="42000"/>
            <a:ext cx="1845688" cy="1823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8364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C7BB67F-0066-4CDC-9957-5EA16DA4CA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294018"/>
            <a:ext cx="8689976" cy="2509213"/>
          </a:xfrm>
        </p:spPr>
        <p:txBody>
          <a:bodyPr/>
          <a:lstStyle/>
          <a:p>
            <a:r>
              <a:rPr lang="it-IT" dirty="0"/>
              <a:t>Nuovi tratti di condotta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105A0D9-6AC9-4330-949D-F3F9615CAC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2945" y="2803231"/>
            <a:ext cx="10049163" cy="2877133"/>
          </a:xfrm>
        </p:spPr>
        <p:txBody>
          <a:bodyPr>
            <a:normAutofit fontScale="55000" lnSpcReduction="20000"/>
          </a:bodyPr>
          <a:lstStyle/>
          <a:p>
            <a:r>
              <a:rPr lang="it-IT" sz="7200" dirty="0" err="1">
                <a:solidFill>
                  <a:schemeClr val="tx1"/>
                </a:solidFill>
              </a:rPr>
              <a:t>mosorrofa</a:t>
            </a:r>
            <a:endParaRPr lang="it-IT" sz="7200" dirty="0">
              <a:solidFill>
                <a:schemeClr val="tx1"/>
              </a:solidFill>
            </a:endParaRPr>
          </a:p>
          <a:p>
            <a:r>
              <a:rPr lang="it-IT" sz="7200" dirty="0">
                <a:solidFill>
                  <a:schemeClr val="tx1"/>
                </a:solidFill>
              </a:rPr>
              <a:t>Lunghezza dell’intervento: </a:t>
            </a:r>
            <a:r>
              <a:rPr lang="it-IT" sz="7200" dirty="0">
                <a:solidFill>
                  <a:srgbClr val="FF0000"/>
                </a:solidFill>
              </a:rPr>
              <a:t>402,36 metri</a:t>
            </a:r>
          </a:p>
          <a:p>
            <a:r>
              <a:rPr lang="it-IT" sz="7200" dirty="0">
                <a:solidFill>
                  <a:schemeClr val="tx1"/>
                </a:solidFill>
              </a:rPr>
              <a:t>Costo intervento: </a:t>
            </a:r>
            <a:r>
              <a:rPr lang="it-IT" sz="7200" dirty="0">
                <a:solidFill>
                  <a:srgbClr val="FF0000"/>
                </a:solidFill>
              </a:rPr>
              <a:t>68.401,20 €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B00F44E9-3C23-4BD0-B9EF-69FCAF0555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3156" y="42000"/>
            <a:ext cx="1845688" cy="1823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4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C7BB67F-0066-4CDC-9957-5EA16DA4CA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294018"/>
            <a:ext cx="8689976" cy="2509213"/>
          </a:xfrm>
        </p:spPr>
        <p:txBody>
          <a:bodyPr/>
          <a:lstStyle/>
          <a:p>
            <a:r>
              <a:rPr lang="it-IT" dirty="0"/>
              <a:t>Nuovi tratti di condotta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105A0D9-6AC9-4330-949D-F3F9615CAC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2945" y="2803231"/>
            <a:ext cx="10049163" cy="2877133"/>
          </a:xfrm>
        </p:spPr>
        <p:txBody>
          <a:bodyPr>
            <a:normAutofit fontScale="55000" lnSpcReduction="20000"/>
          </a:bodyPr>
          <a:lstStyle/>
          <a:p>
            <a:r>
              <a:rPr lang="it-IT" sz="7200" dirty="0" err="1">
                <a:solidFill>
                  <a:schemeClr val="tx1"/>
                </a:solidFill>
              </a:rPr>
              <a:t>c.Da</a:t>
            </a:r>
            <a:r>
              <a:rPr lang="it-IT" sz="7200" dirty="0">
                <a:solidFill>
                  <a:schemeClr val="tx1"/>
                </a:solidFill>
              </a:rPr>
              <a:t> </a:t>
            </a:r>
            <a:r>
              <a:rPr lang="it-IT" sz="7200" dirty="0" err="1">
                <a:solidFill>
                  <a:schemeClr val="tx1"/>
                </a:solidFill>
              </a:rPr>
              <a:t>lagani</a:t>
            </a:r>
            <a:endParaRPr lang="it-IT" sz="7200" dirty="0">
              <a:solidFill>
                <a:schemeClr val="tx1"/>
              </a:solidFill>
            </a:endParaRPr>
          </a:p>
          <a:p>
            <a:r>
              <a:rPr lang="it-IT" sz="7200" dirty="0">
                <a:solidFill>
                  <a:schemeClr val="tx1"/>
                </a:solidFill>
              </a:rPr>
              <a:t>Lunghezza dell’intervento: </a:t>
            </a:r>
            <a:r>
              <a:rPr lang="it-IT" sz="7200" dirty="0">
                <a:solidFill>
                  <a:srgbClr val="FF0000"/>
                </a:solidFill>
              </a:rPr>
              <a:t>1491,55 metri</a:t>
            </a:r>
          </a:p>
          <a:p>
            <a:r>
              <a:rPr lang="it-IT" sz="7200" dirty="0">
                <a:solidFill>
                  <a:schemeClr val="tx1"/>
                </a:solidFill>
              </a:rPr>
              <a:t>Costo intervento: </a:t>
            </a:r>
            <a:r>
              <a:rPr lang="it-IT" sz="7200" dirty="0">
                <a:solidFill>
                  <a:srgbClr val="FF0000"/>
                </a:solidFill>
              </a:rPr>
              <a:t>201.843,45 €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B00F44E9-3C23-4BD0-B9EF-69FCAF0555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3156" y="42000"/>
            <a:ext cx="1845688" cy="1823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4016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C7BB67F-0066-4CDC-9957-5EA16DA4CA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294018"/>
            <a:ext cx="8689976" cy="2509213"/>
          </a:xfrm>
        </p:spPr>
        <p:txBody>
          <a:bodyPr/>
          <a:lstStyle/>
          <a:p>
            <a:r>
              <a:rPr lang="it-IT" dirty="0"/>
              <a:t>Nuovi tratti di condotta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105A0D9-6AC9-4330-949D-F3F9615CAC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2945" y="2803231"/>
            <a:ext cx="10049163" cy="2877133"/>
          </a:xfrm>
        </p:spPr>
        <p:txBody>
          <a:bodyPr>
            <a:normAutofit fontScale="55000" lnSpcReduction="20000"/>
          </a:bodyPr>
          <a:lstStyle/>
          <a:p>
            <a:r>
              <a:rPr lang="it-IT" sz="7200" dirty="0">
                <a:solidFill>
                  <a:schemeClr val="tx1"/>
                </a:solidFill>
              </a:rPr>
              <a:t>gallina</a:t>
            </a:r>
          </a:p>
          <a:p>
            <a:r>
              <a:rPr lang="it-IT" sz="7200" dirty="0">
                <a:solidFill>
                  <a:schemeClr val="tx1"/>
                </a:solidFill>
              </a:rPr>
              <a:t>Lunghezza dell’intervento: </a:t>
            </a:r>
            <a:r>
              <a:rPr lang="it-IT" sz="7200" dirty="0">
                <a:solidFill>
                  <a:srgbClr val="FF0000"/>
                </a:solidFill>
              </a:rPr>
              <a:t>1922,22 metri</a:t>
            </a:r>
          </a:p>
          <a:p>
            <a:r>
              <a:rPr lang="it-IT" sz="7200" dirty="0">
                <a:solidFill>
                  <a:schemeClr val="tx1"/>
                </a:solidFill>
              </a:rPr>
              <a:t>Costo intervento: </a:t>
            </a:r>
            <a:r>
              <a:rPr lang="it-IT" sz="7200" dirty="0">
                <a:solidFill>
                  <a:srgbClr val="FF0000"/>
                </a:solidFill>
              </a:rPr>
              <a:t>392.057,32 €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B00F44E9-3C23-4BD0-B9EF-69FCAF0555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3156" y="42000"/>
            <a:ext cx="1845688" cy="1823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6163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C7BB67F-0066-4CDC-9957-5EA16DA4CA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294018"/>
            <a:ext cx="8689976" cy="2509213"/>
          </a:xfrm>
        </p:spPr>
        <p:txBody>
          <a:bodyPr/>
          <a:lstStyle/>
          <a:p>
            <a:r>
              <a:rPr lang="it-IT" dirty="0"/>
              <a:t>Nuovi tratti di condotta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105A0D9-6AC9-4330-949D-F3F9615CAC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491" y="2803231"/>
            <a:ext cx="11822545" cy="2877133"/>
          </a:xfrm>
        </p:spPr>
        <p:txBody>
          <a:bodyPr>
            <a:normAutofit fontScale="47500" lnSpcReduction="20000"/>
          </a:bodyPr>
          <a:lstStyle/>
          <a:p>
            <a:r>
              <a:rPr lang="it-IT" sz="7200" dirty="0">
                <a:solidFill>
                  <a:schemeClr val="tx1"/>
                </a:solidFill>
              </a:rPr>
              <a:t>Lunghezza totale degli interventi: </a:t>
            </a:r>
          </a:p>
          <a:p>
            <a:r>
              <a:rPr lang="it-IT" sz="7200" dirty="0">
                <a:solidFill>
                  <a:srgbClr val="FF0000"/>
                </a:solidFill>
              </a:rPr>
              <a:t>14.476,56 metri</a:t>
            </a:r>
          </a:p>
          <a:p>
            <a:r>
              <a:rPr lang="it-IT" sz="7200" dirty="0">
                <a:solidFill>
                  <a:schemeClr val="tx1"/>
                </a:solidFill>
              </a:rPr>
              <a:t>Costo totale interventi: </a:t>
            </a:r>
          </a:p>
          <a:p>
            <a:r>
              <a:rPr lang="it-IT" sz="7200" dirty="0">
                <a:solidFill>
                  <a:srgbClr val="FF0000"/>
                </a:solidFill>
              </a:rPr>
              <a:t>2.351.574,79 €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B00F44E9-3C23-4BD0-B9EF-69FCAF0555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3156" y="42000"/>
            <a:ext cx="1845688" cy="1823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189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DB7FF62-8DB3-437F-AC9D-4F3E78172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4645" y="1"/>
            <a:ext cx="8033581" cy="658052"/>
          </a:xfrm>
        </p:spPr>
        <p:txBody>
          <a:bodyPr/>
          <a:lstStyle/>
          <a:p>
            <a:r>
              <a:rPr lang="it-IT" dirty="0"/>
              <a:t>Diga del Menta – il percorso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079B7DB7-F06E-445F-9EEA-90DAD469B6D0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246909" y="658053"/>
            <a:ext cx="9208967" cy="6199947"/>
          </a:xfr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F92446D7-781C-4739-A301-69A2496AF1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4645" y="26502"/>
            <a:ext cx="612399" cy="6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105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F92446D7-781C-4739-A301-69A2496AF1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5800" y="14990"/>
            <a:ext cx="598164" cy="590986"/>
          </a:xfrm>
          <a:prstGeom prst="rect">
            <a:avLst/>
          </a:prstGeom>
        </p:spPr>
      </p:pic>
      <p:pic>
        <p:nvPicPr>
          <p:cNvPr id="8" name="Segnaposto contenuto 7">
            <a:extLst>
              <a:ext uri="{FF2B5EF4-FFF2-40B4-BE49-F238E27FC236}">
                <a16:creationId xmlns:a16="http://schemas.microsoft.com/office/drawing/2014/main" id="{9BB8CE42-A9EE-4764-8C6A-2307B6572B16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3"/>
          <a:srcRect l="1880" t="2942" r="2281" b="7375"/>
          <a:stretch/>
        </p:blipFill>
        <p:spPr>
          <a:xfrm>
            <a:off x="1301725" y="673043"/>
            <a:ext cx="8885984" cy="6169968"/>
          </a:xfrm>
        </p:spPr>
      </p:pic>
      <p:sp>
        <p:nvSpPr>
          <p:cNvPr id="9" name="Titolo 1">
            <a:extLst>
              <a:ext uri="{FF2B5EF4-FFF2-40B4-BE49-F238E27FC236}">
                <a16:creationId xmlns:a16="http://schemas.microsoft.com/office/drawing/2014/main" id="{0894D6A5-98B6-4F43-B2F1-E075F362E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3964" y="-33533"/>
            <a:ext cx="3404072" cy="658052"/>
          </a:xfrm>
        </p:spPr>
        <p:txBody>
          <a:bodyPr>
            <a:normAutofit/>
          </a:bodyPr>
          <a:lstStyle/>
          <a:p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Città di Reggio Calabria</a:t>
            </a:r>
          </a:p>
        </p:txBody>
      </p:sp>
    </p:spTree>
    <p:extLst>
      <p:ext uri="{BB962C8B-B14F-4D97-AF65-F5344CB8AC3E}">
        <p14:creationId xmlns:p14="http://schemas.microsoft.com/office/powerpoint/2010/main" val="740815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C7BB67F-0066-4CDC-9957-5EA16DA4CA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1079108"/>
            <a:ext cx="8689976" cy="2509213"/>
          </a:xfrm>
        </p:spPr>
        <p:txBody>
          <a:bodyPr/>
          <a:lstStyle/>
          <a:p>
            <a:r>
              <a:rPr lang="it-IT" dirty="0"/>
              <a:t>Perdite occulte riparate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105A0D9-6AC9-4330-949D-F3F9615CAC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1012" y="3625593"/>
            <a:ext cx="8689976" cy="1371599"/>
          </a:xfrm>
        </p:spPr>
        <p:txBody>
          <a:bodyPr>
            <a:normAutofit/>
          </a:bodyPr>
          <a:lstStyle/>
          <a:p>
            <a:r>
              <a:rPr lang="it-IT" sz="7200" dirty="0">
                <a:solidFill>
                  <a:srgbClr val="FF0000"/>
                </a:solidFill>
              </a:rPr>
              <a:t>325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B00F44E9-3C23-4BD0-B9EF-69FCAF0555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3156" y="716249"/>
            <a:ext cx="1845688" cy="1823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397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C7BB67F-0066-4CDC-9957-5EA16DA4CA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294018"/>
            <a:ext cx="8689976" cy="2509213"/>
          </a:xfrm>
        </p:spPr>
        <p:txBody>
          <a:bodyPr/>
          <a:lstStyle/>
          <a:p>
            <a:r>
              <a:rPr lang="it-IT" dirty="0"/>
              <a:t>Nuovi tratti di condotta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105A0D9-6AC9-4330-949D-F3F9615CAC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1012" y="2803231"/>
            <a:ext cx="8689976" cy="2877133"/>
          </a:xfrm>
        </p:spPr>
        <p:txBody>
          <a:bodyPr>
            <a:normAutofit fontScale="47500" lnSpcReduction="20000"/>
          </a:bodyPr>
          <a:lstStyle/>
          <a:p>
            <a:r>
              <a:rPr lang="it-IT" sz="7200" dirty="0">
                <a:solidFill>
                  <a:schemeClr val="tx1"/>
                </a:solidFill>
              </a:rPr>
              <a:t>San </a:t>
            </a:r>
            <a:r>
              <a:rPr lang="it-IT" sz="7200" dirty="0" err="1">
                <a:solidFill>
                  <a:schemeClr val="tx1"/>
                </a:solidFill>
              </a:rPr>
              <a:t>giovanni</a:t>
            </a:r>
            <a:r>
              <a:rPr lang="it-IT" sz="7200" dirty="0">
                <a:solidFill>
                  <a:schemeClr val="tx1"/>
                </a:solidFill>
              </a:rPr>
              <a:t> di </a:t>
            </a:r>
            <a:r>
              <a:rPr lang="it-IT" sz="7200" dirty="0" err="1">
                <a:solidFill>
                  <a:schemeClr val="tx1"/>
                </a:solidFill>
              </a:rPr>
              <a:t>sambatello</a:t>
            </a:r>
            <a:endParaRPr lang="it-IT" sz="7200" dirty="0">
              <a:solidFill>
                <a:schemeClr val="tx1"/>
              </a:solidFill>
            </a:endParaRPr>
          </a:p>
          <a:p>
            <a:r>
              <a:rPr lang="it-IT" sz="7200" dirty="0">
                <a:solidFill>
                  <a:schemeClr val="tx1"/>
                </a:solidFill>
              </a:rPr>
              <a:t>Lunghezza dell’intervento: </a:t>
            </a:r>
            <a:r>
              <a:rPr lang="it-IT" sz="7200" dirty="0">
                <a:solidFill>
                  <a:srgbClr val="FF0000"/>
                </a:solidFill>
              </a:rPr>
              <a:t>1931,66 metri</a:t>
            </a:r>
          </a:p>
          <a:p>
            <a:r>
              <a:rPr lang="it-IT" sz="7200" dirty="0">
                <a:solidFill>
                  <a:schemeClr val="tx1"/>
                </a:solidFill>
              </a:rPr>
              <a:t>Giorni lavorativi: </a:t>
            </a:r>
            <a:r>
              <a:rPr lang="it-IT" sz="7200" dirty="0">
                <a:solidFill>
                  <a:srgbClr val="FF0000"/>
                </a:solidFill>
              </a:rPr>
              <a:t>76</a:t>
            </a:r>
          </a:p>
          <a:p>
            <a:r>
              <a:rPr lang="it-IT" sz="7200" dirty="0">
                <a:solidFill>
                  <a:schemeClr val="tx1"/>
                </a:solidFill>
              </a:rPr>
              <a:t>Costo intervento: </a:t>
            </a:r>
            <a:r>
              <a:rPr lang="it-IT" sz="7200" dirty="0">
                <a:solidFill>
                  <a:srgbClr val="FF0000"/>
                </a:solidFill>
              </a:rPr>
              <a:t>327.816,26 €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B00F44E9-3C23-4BD0-B9EF-69FCAF0555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3156" y="42000"/>
            <a:ext cx="1845688" cy="1823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147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C7BB67F-0066-4CDC-9957-5EA16DA4CA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294018"/>
            <a:ext cx="8689976" cy="2509213"/>
          </a:xfrm>
        </p:spPr>
        <p:txBody>
          <a:bodyPr/>
          <a:lstStyle/>
          <a:p>
            <a:r>
              <a:rPr lang="it-IT" dirty="0"/>
              <a:t>Nuovi tratti di condotta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105A0D9-6AC9-4330-949D-F3F9615CAC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9891" y="2803231"/>
            <a:ext cx="9753599" cy="2877133"/>
          </a:xfrm>
        </p:spPr>
        <p:txBody>
          <a:bodyPr>
            <a:normAutofit fontScale="55000" lnSpcReduction="20000"/>
          </a:bodyPr>
          <a:lstStyle/>
          <a:p>
            <a:r>
              <a:rPr lang="it-IT" sz="7200" dirty="0" err="1">
                <a:solidFill>
                  <a:schemeClr val="tx1"/>
                </a:solidFill>
              </a:rPr>
              <a:t>sambatello</a:t>
            </a:r>
            <a:endParaRPr lang="it-IT" sz="7200" dirty="0">
              <a:solidFill>
                <a:schemeClr val="tx1"/>
              </a:solidFill>
            </a:endParaRPr>
          </a:p>
          <a:p>
            <a:r>
              <a:rPr lang="it-IT" sz="7200" dirty="0">
                <a:solidFill>
                  <a:schemeClr val="tx1"/>
                </a:solidFill>
              </a:rPr>
              <a:t>Lunghezza dell’intervento: </a:t>
            </a:r>
            <a:r>
              <a:rPr lang="it-IT" sz="7200" dirty="0">
                <a:solidFill>
                  <a:srgbClr val="FF0000"/>
                </a:solidFill>
              </a:rPr>
              <a:t>909,97 metri</a:t>
            </a:r>
          </a:p>
          <a:p>
            <a:r>
              <a:rPr lang="it-IT" sz="7200" dirty="0">
                <a:solidFill>
                  <a:schemeClr val="tx1"/>
                </a:solidFill>
              </a:rPr>
              <a:t>Costo intervento: </a:t>
            </a:r>
            <a:r>
              <a:rPr lang="it-IT" sz="7200" dirty="0">
                <a:solidFill>
                  <a:srgbClr val="FF0000"/>
                </a:solidFill>
              </a:rPr>
              <a:t>127.395,80 €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B00F44E9-3C23-4BD0-B9EF-69FCAF0555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3156" y="42000"/>
            <a:ext cx="1845688" cy="1823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231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C7BB67F-0066-4CDC-9957-5EA16DA4CA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294018"/>
            <a:ext cx="8689976" cy="2509213"/>
          </a:xfrm>
        </p:spPr>
        <p:txBody>
          <a:bodyPr/>
          <a:lstStyle/>
          <a:p>
            <a:r>
              <a:rPr lang="it-IT" dirty="0"/>
              <a:t>Nuovi tratti di condotta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105A0D9-6AC9-4330-949D-F3F9615CAC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6218" y="2803231"/>
            <a:ext cx="9337964" cy="2877133"/>
          </a:xfrm>
        </p:spPr>
        <p:txBody>
          <a:bodyPr>
            <a:normAutofit fontScale="55000" lnSpcReduction="20000"/>
          </a:bodyPr>
          <a:lstStyle/>
          <a:p>
            <a:r>
              <a:rPr lang="it-IT" sz="7200" dirty="0" err="1">
                <a:solidFill>
                  <a:schemeClr val="tx1"/>
                </a:solidFill>
              </a:rPr>
              <a:t>Pettogallico</a:t>
            </a:r>
            <a:r>
              <a:rPr lang="it-IT" sz="7200" dirty="0">
                <a:solidFill>
                  <a:schemeClr val="tx1"/>
                </a:solidFill>
              </a:rPr>
              <a:t> (90% completato)</a:t>
            </a:r>
          </a:p>
          <a:p>
            <a:r>
              <a:rPr lang="it-IT" sz="7200" dirty="0">
                <a:solidFill>
                  <a:schemeClr val="tx1"/>
                </a:solidFill>
              </a:rPr>
              <a:t>Lunghezza dell’intervento: </a:t>
            </a:r>
            <a:r>
              <a:rPr lang="it-IT" sz="7200" dirty="0">
                <a:solidFill>
                  <a:srgbClr val="FF0000"/>
                </a:solidFill>
              </a:rPr>
              <a:t>1944 metri</a:t>
            </a:r>
          </a:p>
          <a:p>
            <a:r>
              <a:rPr lang="it-IT" sz="7200" dirty="0">
                <a:solidFill>
                  <a:schemeClr val="tx1"/>
                </a:solidFill>
              </a:rPr>
              <a:t>Costo intervento: </a:t>
            </a:r>
            <a:r>
              <a:rPr lang="it-IT" sz="7200" dirty="0">
                <a:solidFill>
                  <a:srgbClr val="FF0000"/>
                </a:solidFill>
              </a:rPr>
              <a:t>244.615,45 €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B00F44E9-3C23-4BD0-B9EF-69FCAF0555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3156" y="42000"/>
            <a:ext cx="1845688" cy="1823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0140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C7BB67F-0066-4CDC-9957-5EA16DA4CA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294018"/>
            <a:ext cx="8689976" cy="2509213"/>
          </a:xfrm>
        </p:spPr>
        <p:txBody>
          <a:bodyPr/>
          <a:lstStyle/>
          <a:p>
            <a:r>
              <a:rPr lang="it-IT" dirty="0"/>
              <a:t>Nuovi tratti di condotta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105A0D9-6AC9-4330-949D-F3F9615CAC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9818" y="2803231"/>
            <a:ext cx="9947564" cy="2877133"/>
          </a:xfrm>
        </p:spPr>
        <p:txBody>
          <a:bodyPr>
            <a:normAutofit fontScale="55000" lnSpcReduction="20000"/>
          </a:bodyPr>
          <a:lstStyle/>
          <a:p>
            <a:r>
              <a:rPr lang="it-IT" sz="7200" dirty="0">
                <a:solidFill>
                  <a:schemeClr val="tx1"/>
                </a:solidFill>
              </a:rPr>
              <a:t>Via </a:t>
            </a:r>
            <a:r>
              <a:rPr lang="it-IT" sz="7200" dirty="0" err="1">
                <a:solidFill>
                  <a:schemeClr val="tx1"/>
                </a:solidFill>
              </a:rPr>
              <a:t>quarnaro</a:t>
            </a:r>
            <a:r>
              <a:rPr lang="it-IT" sz="7200" dirty="0">
                <a:solidFill>
                  <a:schemeClr val="tx1"/>
                </a:solidFill>
              </a:rPr>
              <a:t> – casa </a:t>
            </a:r>
            <a:r>
              <a:rPr lang="it-IT" sz="7200" dirty="0" err="1">
                <a:solidFill>
                  <a:schemeClr val="tx1"/>
                </a:solidFill>
              </a:rPr>
              <a:t>savoia</a:t>
            </a:r>
            <a:endParaRPr lang="it-IT" sz="7200" dirty="0">
              <a:solidFill>
                <a:schemeClr val="tx1"/>
              </a:solidFill>
            </a:endParaRPr>
          </a:p>
          <a:p>
            <a:r>
              <a:rPr lang="it-IT" sz="7200" dirty="0">
                <a:solidFill>
                  <a:schemeClr val="tx1"/>
                </a:solidFill>
              </a:rPr>
              <a:t>Lunghezza dell’intervento: </a:t>
            </a:r>
            <a:r>
              <a:rPr lang="it-IT" sz="7200" dirty="0">
                <a:solidFill>
                  <a:srgbClr val="FF0000"/>
                </a:solidFill>
              </a:rPr>
              <a:t>3401,80 metri</a:t>
            </a:r>
          </a:p>
          <a:p>
            <a:r>
              <a:rPr lang="it-IT" sz="7200" dirty="0">
                <a:solidFill>
                  <a:schemeClr val="tx1"/>
                </a:solidFill>
              </a:rPr>
              <a:t>Costo intervento: </a:t>
            </a:r>
            <a:r>
              <a:rPr lang="it-IT" sz="7200" dirty="0">
                <a:solidFill>
                  <a:srgbClr val="FF0000"/>
                </a:solidFill>
              </a:rPr>
              <a:t>517.867,12 €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B00F44E9-3C23-4BD0-B9EF-69FCAF0555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3156" y="42000"/>
            <a:ext cx="1845688" cy="1823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417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C7BB67F-0066-4CDC-9957-5EA16DA4CA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294018"/>
            <a:ext cx="8689976" cy="2509213"/>
          </a:xfrm>
        </p:spPr>
        <p:txBody>
          <a:bodyPr/>
          <a:lstStyle/>
          <a:p>
            <a:r>
              <a:rPr lang="it-IT" dirty="0"/>
              <a:t>Nuovi tratti di condotta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105A0D9-6AC9-4330-949D-F3F9615CAC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6218" y="2803231"/>
            <a:ext cx="9337964" cy="2877133"/>
          </a:xfrm>
        </p:spPr>
        <p:txBody>
          <a:bodyPr>
            <a:normAutofit fontScale="55000" lnSpcReduction="20000"/>
          </a:bodyPr>
          <a:lstStyle/>
          <a:p>
            <a:r>
              <a:rPr lang="it-IT" sz="7200" dirty="0">
                <a:solidFill>
                  <a:schemeClr val="tx1"/>
                </a:solidFill>
              </a:rPr>
              <a:t>Prumo (90% completato)</a:t>
            </a:r>
          </a:p>
          <a:p>
            <a:r>
              <a:rPr lang="it-IT" sz="7200" dirty="0">
                <a:solidFill>
                  <a:schemeClr val="tx1"/>
                </a:solidFill>
              </a:rPr>
              <a:t>Lunghezza dell’intervento: </a:t>
            </a:r>
            <a:r>
              <a:rPr lang="it-IT" sz="7200" dirty="0">
                <a:solidFill>
                  <a:srgbClr val="FF0000"/>
                </a:solidFill>
              </a:rPr>
              <a:t>301 metri</a:t>
            </a:r>
          </a:p>
          <a:p>
            <a:r>
              <a:rPr lang="it-IT" sz="7200" dirty="0">
                <a:solidFill>
                  <a:schemeClr val="tx1"/>
                </a:solidFill>
              </a:rPr>
              <a:t>Costo intervento: </a:t>
            </a:r>
            <a:r>
              <a:rPr lang="it-IT" sz="7200" dirty="0">
                <a:solidFill>
                  <a:srgbClr val="FF0000"/>
                </a:solidFill>
              </a:rPr>
              <a:t>45.315,31 €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B00F44E9-3C23-4BD0-B9EF-69FCAF0555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3156" y="42000"/>
            <a:ext cx="1845688" cy="1823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716648"/>
      </p:ext>
    </p:extLst>
  </p:cSld>
  <p:clrMapOvr>
    <a:masterClrMapping/>
  </p:clrMapOvr>
</p:sld>
</file>

<file path=ppt/theme/theme1.xml><?xml version="1.0" encoding="utf-8"?>
<a:theme xmlns:a="http://schemas.openxmlformats.org/drawingml/2006/main" name="Goccia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TM04033925[[fn=Goccia]]</Template>
  <TotalTime>328</TotalTime>
  <Words>199</Words>
  <Application>Microsoft Office PowerPoint</Application>
  <PresentationFormat>Widescreen</PresentationFormat>
  <Paragraphs>48</Paragraphs>
  <Slides>14</Slides>
  <Notes>0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8" baseType="lpstr">
      <vt:lpstr>Arial</vt:lpstr>
      <vt:lpstr>Times New Roman</vt:lpstr>
      <vt:lpstr>Tw Cen MT</vt:lpstr>
      <vt:lpstr>Goccia</vt:lpstr>
      <vt:lpstr>Servizio Idrico Integrato</vt:lpstr>
      <vt:lpstr>Diga del Menta – il percorso</vt:lpstr>
      <vt:lpstr>Città di Reggio Calabria</vt:lpstr>
      <vt:lpstr>Perdite occulte riparate</vt:lpstr>
      <vt:lpstr>Nuovi tratti di condotta</vt:lpstr>
      <vt:lpstr>Nuovi tratti di condotta</vt:lpstr>
      <vt:lpstr>Nuovi tratti di condotta</vt:lpstr>
      <vt:lpstr>Nuovi tratti di condotta</vt:lpstr>
      <vt:lpstr>Nuovi tratti di condotta</vt:lpstr>
      <vt:lpstr>Nuovi tratti di condotta</vt:lpstr>
      <vt:lpstr>Nuovi tratti di condotta</vt:lpstr>
      <vt:lpstr>Nuovi tratti di condotta</vt:lpstr>
      <vt:lpstr>Nuovi tratti di condotta</vt:lpstr>
      <vt:lpstr>Nuovi tratti di condotta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Servizio Idrico Integrato</dc:title>
  <dc:creator>Roberto Spinola</dc:creator>
  <cp:lastModifiedBy>Roberto Spinola</cp:lastModifiedBy>
  <cp:revision>21</cp:revision>
  <dcterms:created xsi:type="dcterms:W3CDTF">2019-01-24T16:31:44Z</dcterms:created>
  <dcterms:modified xsi:type="dcterms:W3CDTF">2019-01-25T11:48:31Z</dcterms:modified>
</cp:coreProperties>
</file>