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9813"/>
  <p:defaultTextStyle>
    <a:defPPr lvl="0">
      <a:defRPr lang="it-I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BB2CF-E097-405F-A1C7-3FAA862DBB6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CAFF18-8CCC-40DB-A71F-69A7A219EA92}">
      <dgm:prSet phldrT="[Testo]"/>
      <dgm:spPr/>
      <dgm:t>
        <a:bodyPr/>
        <a:lstStyle/>
        <a:p>
          <a:pPr algn="l"/>
          <a:r>
            <a:rPr lang="it-IT" dirty="0"/>
            <a:t>Accogli Calabria</a:t>
          </a:r>
        </a:p>
      </dgm:t>
    </dgm:pt>
    <dgm:pt modelId="{96DF9EA2-D461-4221-A2BC-BA05DD819029}" type="parTrans" cxnId="{B0A970BF-926E-459D-813D-706320CC2BEB}">
      <dgm:prSet/>
      <dgm:spPr/>
      <dgm:t>
        <a:bodyPr/>
        <a:lstStyle/>
        <a:p>
          <a:pPr algn="l"/>
          <a:endParaRPr lang="it-IT"/>
        </a:p>
      </dgm:t>
    </dgm:pt>
    <dgm:pt modelId="{9F99BEA7-AF63-4638-9240-60BFCDB65700}" type="sibTrans" cxnId="{B0A970BF-926E-459D-813D-706320CC2BEB}">
      <dgm:prSet/>
      <dgm:spPr/>
      <dgm:t>
        <a:bodyPr/>
        <a:lstStyle/>
        <a:p>
          <a:pPr algn="l"/>
          <a:endParaRPr lang="it-IT"/>
        </a:p>
      </dgm:t>
    </dgm:pt>
    <dgm:pt modelId="{8D398B32-ECD8-4F85-A4D7-48B46AA7698B}">
      <dgm:prSet phldrT="[Testo]" custT="1"/>
      <dgm:spPr/>
      <dgm:t>
        <a:bodyPr/>
        <a:lstStyle/>
        <a:p>
          <a:pPr algn="l"/>
          <a:r>
            <a:rPr lang="it-IT" sz="1600"/>
            <a:t>Un contributo a fondo perduto alle strutture ricettive in base alle presenze registrate nel 2018.</a:t>
          </a:r>
        </a:p>
        <a:p>
          <a:pPr algn="l"/>
          <a:r>
            <a:rPr lang="it-IT" sz="1600"/>
            <a:t>Gli operatori collaborano per la riuscita delle altre azioni regionali.</a:t>
          </a:r>
        </a:p>
        <a:p>
          <a:pPr algn="l"/>
          <a:endParaRPr lang="it-IT" sz="2100"/>
        </a:p>
      </dgm:t>
    </dgm:pt>
    <dgm:pt modelId="{6B21B794-4E48-440D-87C3-1D7E2D38409C}" type="parTrans" cxnId="{3B5B132C-BBCE-48DB-AED0-A1367662AAE0}">
      <dgm:prSet/>
      <dgm:spPr/>
      <dgm:t>
        <a:bodyPr/>
        <a:lstStyle/>
        <a:p>
          <a:pPr algn="l"/>
          <a:endParaRPr lang="it-IT"/>
        </a:p>
      </dgm:t>
    </dgm:pt>
    <dgm:pt modelId="{631D5F2B-14FB-4370-B555-4F148247DE19}" type="sibTrans" cxnId="{3B5B132C-BBCE-48DB-AED0-A1367662AAE0}">
      <dgm:prSet/>
      <dgm:spPr/>
      <dgm:t>
        <a:bodyPr/>
        <a:lstStyle/>
        <a:p>
          <a:pPr algn="l"/>
          <a:endParaRPr lang="it-IT"/>
        </a:p>
      </dgm:t>
    </dgm:pt>
    <dgm:pt modelId="{10A00F55-FE11-4802-9F73-B37D3B174794}">
      <dgm:prSet phldrT="[Testo]"/>
      <dgm:spPr/>
      <dgm:t>
        <a:bodyPr/>
        <a:lstStyle/>
        <a:p>
          <a:pPr algn="l"/>
          <a:r>
            <a:rPr lang="it-IT"/>
            <a:t>StaInCalabria</a:t>
          </a:r>
        </a:p>
      </dgm:t>
    </dgm:pt>
    <dgm:pt modelId="{3B4179DF-7653-452D-8E60-864576DB61BC}" type="parTrans" cxnId="{C20696A7-5146-46CD-98A2-2F2046C4861F}">
      <dgm:prSet/>
      <dgm:spPr/>
      <dgm:t>
        <a:bodyPr/>
        <a:lstStyle/>
        <a:p>
          <a:pPr algn="l"/>
          <a:endParaRPr lang="it-IT"/>
        </a:p>
      </dgm:t>
    </dgm:pt>
    <dgm:pt modelId="{41FAA8FB-7C4E-4012-ADC8-C5EEA42DAD9B}" type="sibTrans" cxnId="{C20696A7-5146-46CD-98A2-2F2046C4861F}">
      <dgm:prSet/>
      <dgm:spPr/>
      <dgm:t>
        <a:bodyPr/>
        <a:lstStyle/>
        <a:p>
          <a:pPr algn="l"/>
          <a:endParaRPr lang="it-IT"/>
        </a:p>
      </dgm:t>
    </dgm:pt>
    <dgm:pt modelId="{06DEE350-1C05-4BEF-B76B-8A6A5BDB7479}">
      <dgm:prSet phldrT="[Testo]" custT="1"/>
      <dgm:spPr/>
      <dgm:t>
        <a:bodyPr/>
        <a:lstStyle/>
        <a:p>
          <a:pPr algn="l"/>
          <a:r>
            <a:rPr lang="it-IT" sz="1600"/>
            <a:t>Le famiglie vengono accolte dalle strutture ricettive che favoriscono i soggiorni offerti dalla regione.</a:t>
          </a:r>
        </a:p>
      </dgm:t>
    </dgm:pt>
    <dgm:pt modelId="{8937ABBE-012A-4BD9-945D-01BF558268B4}" type="parTrans" cxnId="{8FE721AC-DDB6-4890-AD96-47389BDB6E3D}">
      <dgm:prSet/>
      <dgm:spPr/>
      <dgm:t>
        <a:bodyPr/>
        <a:lstStyle/>
        <a:p>
          <a:pPr algn="l"/>
          <a:endParaRPr lang="it-IT"/>
        </a:p>
      </dgm:t>
    </dgm:pt>
    <dgm:pt modelId="{68F7ABD9-AF4B-405F-8B78-115A7B34298A}" type="sibTrans" cxnId="{8FE721AC-DDB6-4890-AD96-47389BDB6E3D}">
      <dgm:prSet/>
      <dgm:spPr/>
      <dgm:t>
        <a:bodyPr/>
        <a:lstStyle/>
        <a:p>
          <a:pPr algn="l"/>
          <a:endParaRPr lang="it-IT"/>
        </a:p>
      </dgm:t>
    </dgm:pt>
    <dgm:pt modelId="{28AACD2D-A507-4409-BBFE-812121D9C186}">
      <dgm:prSet phldrT="[Testo]"/>
      <dgm:spPr/>
      <dgm:t>
        <a:bodyPr/>
        <a:lstStyle/>
        <a:p>
          <a:pPr algn="l"/>
          <a:r>
            <a:rPr lang="it-IT"/>
            <a:t>Accoglienza Calabria</a:t>
          </a:r>
        </a:p>
      </dgm:t>
    </dgm:pt>
    <dgm:pt modelId="{664D8ED1-FA85-4FFA-88F0-DA5C454EBFD2}" type="parTrans" cxnId="{BA9EC281-05B6-49BE-AC8F-D52715753F09}">
      <dgm:prSet/>
      <dgm:spPr/>
      <dgm:t>
        <a:bodyPr/>
        <a:lstStyle/>
        <a:p>
          <a:pPr algn="l"/>
          <a:endParaRPr lang="it-IT"/>
        </a:p>
      </dgm:t>
    </dgm:pt>
    <dgm:pt modelId="{C4764332-73CB-4E1B-B305-01965B906155}" type="sibTrans" cxnId="{BA9EC281-05B6-49BE-AC8F-D52715753F09}">
      <dgm:prSet/>
      <dgm:spPr/>
      <dgm:t>
        <a:bodyPr/>
        <a:lstStyle/>
        <a:p>
          <a:pPr algn="l"/>
          <a:endParaRPr lang="it-IT"/>
        </a:p>
      </dgm:t>
    </dgm:pt>
    <dgm:pt modelId="{9DEDCBBE-992C-4268-8BF5-62A1E7D3AFDF}">
      <dgm:prSet phldrT="[Testo]" custT="1"/>
      <dgm:spPr/>
      <dgm:t>
        <a:bodyPr/>
        <a:lstStyle/>
        <a:p>
          <a:pPr algn="l"/>
          <a:r>
            <a:rPr lang="it-IT" sz="1600"/>
            <a:t>Le strutture ricettive al check-in emettono il voucher per la cena offerta dalla regione.</a:t>
          </a:r>
        </a:p>
      </dgm:t>
    </dgm:pt>
    <dgm:pt modelId="{1561BE78-7465-4B11-94F1-29ADECAE1BD2}" type="parTrans" cxnId="{7841E821-4D92-4EC5-8960-E7AD0ABC6404}">
      <dgm:prSet/>
      <dgm:spPr/>
      <dgm:t>
        <a:bodyPr/>
        <a:lstStyle/>
        <a:p>
          <a:pPr algn="l"/>
          <a:endParaRPr lang="it-IT"/>
        </a:p>
      </dgm:t>
    </dgm:pt>
    <dgm:pt modelId="{CEE1E4D7-EA07-48F3-B075-49A3CCDB9962}" type="sibTrans" cxnId="{7841E821-4D92-4EC5-8960-E7AD0ABC6404}">
      <dgm:prSet/>
      <dgm:spPr/>
      <dgm:t>
        <a:bodyPr/>
        <a:lstStyle/>
        <a:p>
          <a:pPr algn="l"/>
          <a:endParaRPr lang="it-IT"/>
        </a:p>
      </dgm:t>
    </dgm:pt>
    <dgm:pt modelId="{A8A05926-B322-4ECF-A722-B5708BE24558}" type="pres">
      <dgm:prSet presAssocID="{11EBB2CF-E097-405F-A1C7-3FAA862DBB6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25B94CA-165A-4F3A-A1EC-AD6A6802C450}" type="pres">
      <dgm:prSet presAssocID="{68CAFF18-8CCC-40DB-A71F-69A7A219EA9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CBFAF9-6DFA-4AE9-A372-D22A73BD709C}" type="pres">
      <dgm:prSet presAssocID="{68CAFF18-8CCC-40DB-A71F-69A7A219EA9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CEEC01-154F-4E2A-A8E8-0DFEFB5E0614}" type="pres">
      <dgm:prSet presAssocID="{10A00F55-FE11-4802-9F73-B37D3B17479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C2457A-E525-4F7A-8E83-423B14402400}" type="pres">
      <dgm:prSet presAssocID="{10A00F55-FE11-4802-9F73-B37D3B17479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8024D9-6AC4-4E93-A9ED-0DDB29FF8ECC}" type="pres">
      <dgm:prSet presAssocID="{28AACD2D-A507-4409-BBFE-812121D9C18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98AD77-172C-4229-8F76-EB85655134D4}" type="pres">
      <dgm:prSet presAssocID="{28AACD2D-A507-4409-BBFE-812121D9C18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9EC281-05B6-49BE-AC8F-D52715753F09}" srcId="{11EBB2CF-E097-405F-A1C7-3FAA862DBB6F}" destId="{28AACD2D-A507-4409-BBFE-812121D9C186}" srcOrd="2" destOrd="0" parTransId="{664D8ED1-FA85-4FFA-88F0-DA5C454EBFD2}" sibTransId="{C4764332-73CB-4E1B-B305-01965B906155}"/>
    <dgm:cxn modelId="{B0A970BF-926E-459D-813D-706320CC2BEB}" srcId="{11EBB2CF-E097-405F-A1C7-3FAA862DBB6F}" destId="{68CAFF18-8CCC-40DB-A71F-69A7A219EA92}" srcOrd="0" destOrd="0" parTransId="{96DF9EA2-D461-4221-A2BC-BA05DD819029}" sibTransId="{9F99BEA7-AF63-4638-9240-60BFCDB65700}"/>
    <dgm:cxn modelId="{AD9B10A0-DCFE-4DF7-9BAC-0F47775BC7E9}" type="presOf" srcId="{8D398B32-ECD8-4F85-A4D7-48B46AA7698B}" destId="{39CBFAF9-6DFA-4AE9-A372-D22A73BD709C}" srcOrd="0" destOrd="0" presId="urn:microsoft.com/office/officeart/2009/3/layout/IncreasingArrowsProcess"/>
    <dgm:cxn modelId="{8FE721AC-DDB6-4890-AD96-47389BDB6E3D}" srcId="{10A00F55-FE11-4802-9F73-B37D3B174794}" destId="{06DEE350-1C05-4BEF-B76B-8A6A5BDB7479}" srcOrd="0" destOrd="0" parTransId="{8937ABBE-012A-4BD9-945D-01BF558268B4}" sibTransId="{68F7ABD9-AF4B-405F-8B78-115A7B34298A}"/>
    <dgm:cxn modelId="{28A2A613-9BBA-4D8A-8C31-81AF9EC1CC96}" type="presOf" srcId="{9DEDCBBE-992C-4268-8BF5-62A1E7D3AFDF}" destId="{7398AD77-172C-4229-8F76-EB85655134D4}" srcOrd="0" destOrd="0" presId="urn:microsoft.com/office/officeart/2009/3/layout/IncreasingArrowsProcess"/>
    <dgm:cxn modelId="{163E2D4D-5EA9-49E5-8723-21A969419D16}" type="presOf" srcId="{28AACD2D-A507-4409-BBFE-812121D9C186}" destId="{928024D9-6AC4-4E93-A9ED-0DDB29FF8ECC}" srcOrd="0" destOrd="0" presId="urn:microsoft.com/office/officeart/2009/3/layout/IncreasingArrowsProcess"/>
    <dgm:cxn modelId="{C20696A7-5146-46CD-98A2-2F2046C4861F}" srcId="{11EBB2CF-E097-405F-A1C7-3FAA862DBB6F}" destId="{10A00F55-FE11-4802-9F73-B37D3B174794}" srcOrd="1" destOrd="0" parTransId="{3B4179DF-7653-452D-8E60-864576DB61BC}" sibTransId="{41FAA8FB-7C4E-4012-ADC8-C5EEA42DAD9B}"/>
    <dgm:cxn modelId="{01CC71D6-47F6-420A-B22D-BF2F24340D0D}" type="presOf" srcId="{11EBB2CF-E097-405F-A1C7-3FAA862DBB6F}" destId="{A8A05926-B322-4ECF-A722-B5708BE24558}" srcOrd="0" destOrd="0" presId="urn:microsoft.com/office/officeart/2009/3/layout/IncreasingArrowsProcess"/>
    <dgm:cxn modelId="{75451F38-3588-4DB9-8053-6A5DD66047A6}" type="presOf" srcId="{06DEE350-1C05-4BEF-B76B-8A6A5BDB7479}" destId="{A6C2457A-E525-4F7A-8E83-423B14402400}" srcOrd="0" destOrd="0" presId="urn:microsoft.com/office/officeart/2009/3/layout/IncreasingArrowsProcess"/>
    <dgm:cxn modelId="{4D1C8E50-BDF9-462C-91A1-1D33867E1DF7}" type="presOf" srcId="{10A00F55-FE11-4802-9F73-B37D3B174794}" destId="{CCCEEC01-154F-4E2A-A8E8-0DFEFB5E0614}" srcOrd="0" destOrd="0" presId="urn:microsoft.com/office/officeart/2009/3/layout/IncreasingArrowsProcess"/>
    <dgm:cxn modelId="{3B5B132C-BBCE-48DB-AED0-A1367662AAE0}" srcId="{68CAFF18-8CCC-40DB-A71F-69A7A219EA92}" destId="{8D398B32-ECD8-4F85-A4D7-48B46AA7698B}" srcOrd="0" destOrd="0" parTransId="{6B21B794-4E48-440D-87C3-1D7E2D38409C}" sibTransId="{631D5F2B-14FB-4370-B555-4F148247DE19}"/>
    <dgm:cxn modelId="{7841E821-4D92-4EC5-8960-E7AD0ABC6404}" srcId="{28AACD2D-A507-4409-BBFE-812121D9C186}" destId="{9DEDCBBE-992C-4268-8BF5-62A1E7D3AFDF}" srcOrd="0" destOrd="0" parTransId="{1561BE78-7465-4B11-94F1-29ADECAE1BD2}" sibTransId="{CEE1E4D7-EA07-48F3-B075-49A3CCDB9962}"/>
    <dgm:cxn modelId="{B885014C-FA94-47B9-A0CB-B1FAD9346C41}" type="presOf" srcId="{68CAFF18-8CCC-40DB-A71F-69A7A219EA92}" destId="{C25B94CA-165A-4F3A-A1EC-AD6A6802C450}" srcOrd="0" destOrd="0" presId="urn:microsoft.com/office/officeart/2009/3/layout/IncreasingArrowsProcess"/>
    <dgm:cxn modelId="{6D1543A6-2C7C-4DFD-9473-9F14A6216EDD}" type="presParOf" srcId="{A8A05926-B322-4ECF-A722-B5708BE24558}" destId="{C25B94CA-165A-4F3A-A1EC-AD6A6802C450}" srcOrd="0" destOrd="0" presId="urn:microsoft.com/office/officeart/2009/3/layout/IncreasingArrowsProcess"/>
    <dgm:cxn modelId="{C9D28EBE-194E-49D6-BAA6-466A07FAD3D5}" type="presParOf" srcId="{A8A05926-B322-4ECF-A722-B5708BE24558}" destId="{39CBFAF9-6DFA-4AE9-A372-D22A73BD709C}" srcOrd="1" destOrd="0" presId="urn:microsoft.com/office/officeart/2009/3/layout/IncreasingArrowsProcess"/>
    <dgm:cxn modelId="{7AA195F7-B074-47DF-A5B3-7197C9E8549B}" type="presParOf" srcId="{A8A05926-B322-4ECF-A722-B5708BE24558}" destId="{CCCEEC01-154F-4E2A-A8E8-0DFEFB5E0614}" srcOrd="2" destOrd="0" presId="urn:microsoft.com/office/officeart/2009/3/layout/IncreasingArrowsProcess"/>
    <dgm:cxn modelId="{B70B4FC7-135D-4282-A434-E521AAA6487E}" type="presParOf" srcId="{A8A05926-B322-4ECF-A722-B5708BE24558}" destId="{A6C2457A-E525-4F7A-8E83-423B14402400}" srcOrd="3" destOrd="0" presId="urn:microsoft.com/office/officeart/2009/3/layout/IncreasingArrowsProcess"/>
    <dgm:cxn modelId="{96166040-15D0-409A-8FA3-A5A609D73ACE}" type="presParOf" srcId="{A8A05926-B322-4ECF-A722-B5708BE24558}" destId="{928024D9-6AC4-4E93-A9ED-0DDB29FF8ECC}" srcOrd="4" destOrd="0" presId="urn:microsoft.com/office/officeart/2009/3/layout/IncreasingArrowsProcess"/>
    <dgm:cxn modelId="{B5E0ABAD-0943-46CB-94A9-366BE65BDF9E}" type="presParOf" srcId="{A8A05926-B322-4ECF-A722-B5708BE24558}" destId="{7398AD77-172C-4229-8F76-EB85655134D4}" srcOrd="5" destOrd="0" presId="urn:microsoft.com/office/officeart/2009/3/layout/IncreasingArrows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B94CA-165A-4F3A-A1EC-AD6A6802C450}">
      <dsp:nvSpPr>
        <dsp:cNvPr id="0" name=""/>
        <dsp:cNvSpPr/>
      </dsp:nvSpPr>
      <dsp:spPr>
        <a:xfrm>
          <a:off x="508768" y="11236"/>
          <a:ext cx="9990823" cy="145504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30988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Accogli Calabria</a:t>
          </a:r>
        </a:p>
      </dsp:txBody>
      <dsp:txXfrm>
        <a:off x="508768" y="374997"/>
        <a:ext cx="9627062" cy="727522"/>
      </dsp:txXfrm>
    </dsp:sp>
    <dsp:sp modelId="{39CBFAF9-6DFA-4AE9-A372-D22A73BD709C}">
      <dsp:nvSpPr>
        <dsp:cNvPr id="0" name=""/>
        <dsp:cNvSpPr/>
      </dsp:nvSpPr>
      <dsp:spPr>
        <a:xfrm>
          <a:off x="508768" y="1133286"/>
          <a:ext cx="3077173" cy="2802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/>
            <a:t>Un contributo a fondo perduto alle strutture ricettive in base alle presenze registrate nel 2018.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/>
            <a:t>Gli operatori collaborano per la riuscita delle altre azioni regionali.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/>
        </a:p>
      </dsp:txBody>
      <dsp:txXfrm>
        <a:off x="508768" y="1133286"/>
        <a:ext cx="3077173" cy="2802951"/>
      </dsp:txXfrm>
    </dsp:sp>
    <dsp:sp modelId="{CCCEEC01-154F-4E2A-A8E8-0DFEFB5E0614}">
      <dsp:nvSpPr>
        <dsp:cNvPr id="0" name=""/>
        <dsp:cNvSpPr/>
      </dsp:nvSpPr>
      <dsp:spPr>
        <a:xfrm>
          <a:off x="3585941" y="496251"/>
          <a:ext cx="6913649" cy="145504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30988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/>
            <a:t>StaInCalabria</a:t>
          </a:r>
        </a:p>
      </dsp:txBody>
      <dsp:txXfrm>
        <a:off x="3585941" y="860012"/>
        <a:ext cx="6549888" cy="727522"/>
      </dsp:txXfrm>
    </dsp:sp>
    <dsp:sp modelId="{A6C2457A-E525-4F7A-8E83-423B14402400}">
      <dsp:nvSpPr>
        <dsp:cNvPr id="0" name=""/>
        <dsp:cNvSpPr/>
      </dsp:nvSpPr>
      <dsp:spPr>
        <a:xfrm>
          <a:off x="3585941" y="1618300"/>
          <a:ext cx="3077173" cy="2802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/>
            <a:t>Le famiglie vengono accolte dalle strutture ricettive che favoriscono i soggiorni offerti dalla regione.</a:t>
          </a:r>
        </a:p>
      </dsp:txBody>
      <dsp:txXfrm>
        <a:off x="3585941" y="1618300"/>
        <a:ext cx="3077173" cy="2802951"/>
      </dsp:txXfrm>
    </dsp:sp>
    <dsp:sp modelId="{928024D9-6AC4-4E93-A9ED-0DDB29FF8ECC}">
      <dsp:nvSpPr>
        <dsp:cNvPr id="0" name=""/>
        <dsp:cNvSpPr/>
      </dsp:nvSpPr>
      <dsp:spPr>
        <a:xfrm>
          <a:off x="6663115" y="981266"/>
          <a:ext cx="3836476" cy="145504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30988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/>
            <a:t>Accoglienza Calabria</a:t>
          </a:r>
        </a:p>
      </dsp:txBody>
      <dsp:txXfrm>
        <a:off x="6663115" y="1345027"/>
        <a:ext cx="3472715" cy="727522"/>
      </dsp:txXfrm>
    </dsp:sp>
    <dsp:sp modelId="{7398AD77-172C-4229-8F76-EB85655134D4}">
      <dsp:nvSpPr>
        <dsp:cNvPr id="0" name=""/>
        <dsp:cNvSpPr/>
      </dsp:nvSpPr>
      <dsp:spPr>
        <a:xfrm>
          <a:off x="6663115" y="2103315"/>
          <a:ext cx="3077173" cy="27619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/>
            <a:t>Le strutture ricettive al check-in emettono il voucher per la cena offerta dalla regione.</a:t>
          </a:r>
        </a:p>
      </dsp:txBody>
      <dsp:txXfrm>
        <a:off x="6663115" y="2103315"/>
        <a:ext cx="3077173" cy="2761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82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77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41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8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3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71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49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45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8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36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17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98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85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67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47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54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62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9A947A-9937-476C-A011-F2981758EE8E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5DD51-CB7A-4B95-BB7D-BB2F7BF0A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2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sistema delle azioni per il turismo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Legami e strategia generale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8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368295"/>
            <a:ext cx="10521762" cy="41422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100" b="1" i="1" dirty="0" smtClean="0"/>
              <a:t>Destinatari</a:t>
            </a:r>
            <a:endParaRPr lang="it-IT" sz="3100" b="1" i="1" dirty="0"/>
          </a:p>
          <a:p>
            <a:pPr marL="0" indent="0">
              <a:buNone/>
            </a:pPr>
            <a:r>
              <a:rPr lang="it-IT" i="1" dirty="0"/>
              <a:t>I </a:t>
            </a:r>
            <a:r>
              <a:rPr lang="it-IT" b="1" i="1" dirty="0"/>
              <a:t>giovani</a:t>
            </a:r>
            <a:r>
              <a:rPr lang="it-IT" i="1" dirty="0"/>
              <a:t> colpiti da forte disagio economico aggravato e/o determinato dell’emergenza COVID 19. Ai fini della presentazione della domanda di concessione del voucher, gli interessati devono possedere, alla data di presentazione della domanda stessa, i seguenti requisiti:</a:t>
            </a:r>
          </a:p>
          <a:p>
            <a:pPr marL="0" indent="0">
              <a:buNone/>
            </a:pPr>
            <a:r>
              <a:rPr lang="it-IT" i="1" dirty="0"/>
              <a:t>essere residenti nella Regione Calabria;</a:t>
            </a:r>
          </a:p>
          <a:p>
            <a:pPr marL="0" indent="0">
              <a:buNone/>
            </a:pPr>
            <a:r>
              <a:rPr lang="it-IT" i="1" dirty="0"/>
              <a:t>avere un’età compresa tra 18 e 24 anni;</a:t>
            </a:r>
          </a:p>
          <a:p>
            <a:pPr marL="0" indent="0">
              <a:buNone/>
            </a:pPr>
            <a:r>
              <a:rPr lang="it-IT" i="1" dirty="0"/>
              <a:t>avere un reddito, riferito al nucleo di appartenenza, con ISEE non superiore a € 9.000,00</a:t>
            </a:r>
            <a:r>
              <a:rPr lang="it-IT" i="1" dirty="0" smtClean="0"/>
              <a:t>.</a:t>
            </a:r>
          </a:p>
          <a:p>
            <a:pPr marL="0" indent="0">
              <a:buNone/>
            </a:pPr>
            <a:endParaRPr lang="it-IT" sz="2900" b="1" i="1" dirty="0" smtClean="0"/>
          </a:p>
          <a:p>
            <a:pPr marL="0" indent="0">
              <a:buNone/>
            </a:pPr>
            <a:r>
              <a:rPr lang="it-IT" sz="2900" b="1" i="1" dirty="0" smtClean="0"/>
              <a:t>Contributo </a:t>
            </a:r>
            <a:r>
              <a:rPr lang="it-IT" sz="2900" b="1" i="1" dirty="0"/>
              <a:t>concedibile</a:t>
            </a:r>
          </a:p>
          <a:p>
            <a:pPr marL="0" indent="0">
              <a:buNone/>
            </a:pPr>
            <a:r>
              <a:rPr lang="it-IT" i="1" dirty="0"/>
              <a:t>Il buono ha un valore di </a:t>
            </a:r>
            <a:r>
              <a:rPr lang="it-IT" b="1" i="1" dirty="0"/>
              <a:t>€</a:t>
            </a:r>
            <a:r>
              <a:rPr lang="it-IT" i="1" dirty="0"/>
              <a:t> </a:t>
            </a:r>
            <a:r>
              <a:rPr lang="it-IT" b="1" i="1" dirty="0"/>
              <a:t>200,00</a:t>
            </a:r>
            <a:r>
              <a:rPr lang="it-IT" i="1" dirty="0"/>
              <a:t>.</a:t>
            </a:r>
          </a:p>
          <a:p>
            <a:pPr marL="0" indent="0">
              <a:buNone/>
            </a:pPr>
            <a:r>
              <a:rPr lang="it-IT" i="1" dirty="0"/>
              <a:t>I voucher saranno assegnati, previa verifica di ammissibilità delle istanze e possesso dei requisiti previsti, mediante una procedura a sportello, sulla base dell’ordine di arrivo delle domande pervenute. Il buono potrà essere concesso una sola volta per ciascun soggetto richiedente e dovrà essere utilizzato entro il 30 ottobre 2020.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i="1" dirty="0"/>
          </a:p>
        </p:txBody>
      </p:sp>
      <p:pic>
        <p:nvPicPr>
          <p:cNvPr id="4" name="Picture 2" descr="http://calabriaeuropa.regione.calabria.it/website/portalmedia/bandi/2020-06/In-Calabria-New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72" y="0"/>
            <a:ext cx="10465628" cy="19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2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singole misure: Voucher </a:t>
            </a:r>
            <a:r>
              <a:rPr lang="it-IT" i="1" dirty="0" smtClean="0"/>
              <a:t>«</a:t>
            </a:r>
            <a:r>
              <a:rPr lang="it-IT" i="1" dirty="0" err="1" smtClean="0"/>
              <a:t>StaInCalabria</a:t>
            </a:r>
            <a:r>
              <a:rPr lang="it-IT" i="1" dirty="0" smtClean="0"/>
              <a:t>»</a:t>
            </a:r>
            <a:endParaRPr lang="it-IT" i="1" dirty="0"/>
          </a:p>
        </p:txBody>
      </p:sp>
      <p:pic>
        <p:nvPicPr>
          <p:cNvPr id="3078" name="Picture 6" descr="http://calabriaeuropa.regione.calabria.it/website/portalmedia/bandi/2020-06/Sta-In-Calabria-News-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85" y="2020823"/>
            <a:ext cx="12223585" cy="41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7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011681"/>
            <a:ext cx="10018713" cy="4270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800" b="1" i="1" dirty="0"/>
              <a:t>Obiettivo</a:t>
            </a:r>
          </a:p>
          <a:p>
            <a:pPr marL="0" indent="0">
              <a:buNone/>
            </a:pPr>
            <a:r>
              <a:rPr lang="it-IT" i="1" dirty="0"/>
              <a:t>Al fine di scongiurare la scomparsa delle microimprese del settore turistico-ricreativo, la perdita di posti di lavoro e il conseguente aumento della disoccupazione, la Regione Calabria si propone di stimolare la domanda di servizi turistici regionali attraverso l’</a:t>
            </a:r>
            <a:r>
              <a:rPr lang="it-IT" b="1" i="1" dirty="0"/>
              <a:t>Avviso Pubblico “</a:t>
            </a:r>
            <a:r>
              <a:rPr lang="it-IT" b="1" i="1" dirty="0" err="1"/>
              <a:t>StaInCalabria</a:t>
            </a:r>
            <a:r>
              <a:rPr lang="it-IT" b="1" i="1" dirty="0"/>
              <a:t>”</a:t>
            </a:r>
            <a:r>
              <a:rPr lang="it-IT" i="1" dirty="0"/>
              <a:t> che prevede l’erogazione di un buono (</a:t>
            </a:r>
            <a:r>
              <a:rPr lang="it-IT" b="1" i="1" dirty="0"/>
              <a:t>voucher servizi</a:t>
            </a:r>
            <a:r>
              <a:rPr lang="it-IT" i="1" dirty="0"/>
              <a:t>) ai </a:t>
            </a:r>
            <a:r>
              <a:rPr lang="it-IT" b="1" i="1" dirty="0"/>
              <a:t>nuclei familiari</a:t>
            </a:r>
            <a:r>
              <a:rPr lang="it-IT" i="1" dirty="0"/>
              <a:t> residenti in Calabria, da utilizzare per sostenere le spese relative all’acquisto di un </a:t>
            </a:r>
            <a:r>
              <a:rPr lang="it-IT" b="1" i="1" dirty="0"/>
              <a:t>pacchetto soggiorno di almeno 3 notti</a:t>
            </a:r>
            <a:r>
              <a:rPr lang="it-IT" i="1" dirty="0"/>
              <a:t>, spendibile presso le strutture ricettive ubicate sul territorio calabrese e aderenti all’iniziativa.</a:t>
            </a:r>
          </a:p>
          <a:p>
            <a:pPr marL="0" indent="0">
              <a:buNone/>
            </a:pPr>
            <a:r>
              <a:rPr lang="it-IT" i="1" dirty="0"/>
              <a:t>L’intervento si realizza a valere sul PAC - Piano di Azione Coesione 2007/2013, per come rimodulato da ultimo con D.G.R. n. 104 del 25/05/2020 e D.G.R. n. 141 del 15/06/2020.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4" descr="http://calabriaeuropa.regione.calabria.it/website/portalmedia/2020-06/Sta-In-Calabria-PG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0591800" cy="173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9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350007"/>
            <a:ext cx="10018713" cy="39319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600" b="1" i="1" dirty="0"/>
              <a:t>Destinatari</a:t>
            </a:r>
          </a:p>
          <a:p>
            <a:pPr marL="0" indent="0">
              <a:buNone/>
            </a:pPr>
            <a:r>
              <a:rPr lang="it-IT" i="1" dirty="0"/>
              <a:t>I </a:t>
            </a:r>
            <a:r>
              <a:rPr lang="it-IT" b="1" i="1" dirty="0"/>
              <a:t>nuclei familiari</a:t>
            </a:r>
            <a:r>
              <a:rPr lang="it-IT" i="1" dirty="0"/>
              <a:t> colpiti da forte disagio economico aggravato e/o determinato dell’emergenza COVID 19. Ai fini della presentazione della domanda di concessione del voucher, gli interessati dovranno possedere, alla data di presentazione della domanda, i seguenti requisiti:</a:t>
            </a:r>
          </a:p>
          <a:p>
            <a:pPr marL="0" indent="0">
              <a:buNone/>
            </a:pPr>
            <a:r>
              <a:rPr lang="it-IT" i="1" dirty="0"/>
              <a:t>essere residenti nella Regione Calabria;</a:t>
            </a:r>
          </a:p>
          <a:p>
            <a:pPr marL="0" indent="0">
              <a:buNone/>
            </a:pPr>
            <a:r>
              <a:rPr lang="it-IT" i="1" dirty="0"/>
              <a:t>avere un reddito ISEE, riferito al nucleo di appartenenza, non superiore a € 20.000,00.</a:t>
            </a:r>
          </a:p>
          <a:p>
            <a:pPr marL="0" indent="0">
              <a:buNone/>
            </a:pPr>
            <a:r>
              <a:rPr lang="it-IT" i="1" dirty="0"/>
              <a:t>I voucher saranno assegnati, previa verifica di ammissibilità delle istanze e possesso dei requisiti previsti, mediante una procedura a sportello, sulla base dell’ordine di arrivo delle domande pervenute.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4" descr="http://calabriaeuropa.regione.calabria.it/website/portalmedia/2020-06/Sta-In-Calabria-PG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0591800" cy="173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350007"/>
            <a:ext cx="10018713" cy="39319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4" descr="http://calabriaeuropa.regione.calabria.it/website/portalmedia/2020-06/Sta-In-Calabria-PG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0591800" cy="173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434403"/>
              </p:ext>
            </p:extLst>
          </p:nvPr>
        </p:nvGraphicFramePr>
        <p:xfrm>
          <a:off x="1600200" y="2834642"/>
          <a:ext cx="10049256" cy="2075685"/>
        </p:xfrm>
        <a:graphic>
          <a:graphicData uri="http://schemas.openxmlformats.org/drawingml/2006/table">
            <a:tbl>
              <a:tblPr/>
              <a:tblGrid>
                <a:gridCol w="5570873"/>
                <a:gridCol w="4478383"/>
              </a:tblGrid>
              <a:tr h="415137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A09BA9"/>
                          </a:solidFill>
                          <a:effectLst/>
                        </a:rPr>
                        <a:t>Composizione</a:t>
                      </a:r>
                      <a:endParaRPr lang="it-IT" sz="1800" dirty="0">
                        <a:effectLst/>
                      </a:endParaRP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>
                          <a:solidFill>
                            <a:srgbClr val="A09BA9"/>
                          </a:solidFill>
                          <a:effectLst/>
                        </a:rPr>
                        <a:t>Importo massimo concedibile</a:t>
                      </a:r>
                      <a:endParaRPr lang="it-IT" sz="1800">
                        <a:effectLst/>
                      </a:endParaRP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5137">
                <a:tc>
                  <a:txBody>
                    <a:bodyPr/>
                    <a:lstStyle/>
                    <a:p>
                      <a:r>
                        <a:rPr lang="it-IT" sz="1800">
                          <a:effectLst/>
                        </a:rPr>
                        <a:t>nucleo familiare composto da n. 1 persona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effectLst/>
                        </a:rPr>
                        <a:t>€ 80,00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5137">
                <a:tc>
                  <a:txBody>
                    <a:bodyPr/>
                    <a:lstStyle/>
                    <a:p>
                      <a:r>
                        <a:rPr lang="it-IT" sz="1800">
                          <a:effectLst/>
                        </a:rPr>
                        <a:t>nucleo familiare composto da n. 2 persone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effectLst/>
                        </a:rPr>
                        <a:t>€ 160,00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5137">
                <a:tc>
                  <a:txBody>
                    <a:bodyPr/>
                    <a:lstStyle/>
                    <a:p>
                      <a:r>
                        <a:rPr lang="it-IT" sz="1800">
                          <a:effectLst/>
                        </a:rPr>
                        <a:t>nucleo familiare composto da n. 3 persone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</a:rPr>
                        <a:t>€ 240.00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5137">
                <a:tc>
                  <a:txBody>
                    <a:bodyPr/>
                    <a:lstStyle/>
                    <a:p>
                      <a:r>
                        <a:rPr lang="it-IT" sz="1800">
                          <a:effectLst/>
                        </a:rPr>
                        <a:t>nucleo familiare composto da n. 4 persone e oltre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</a:rPr>
                        <a:t>€ 320,00</a:t>
                      </a:r>
                    </a:p>
                  </a:txBody>
                  <a:tcPr marL="89263" marR="89263" marT="44631" marB="4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1484309" y="1970639"/>
            <a:ext cx="10165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242251"/>
                </a:solidFill>
                <a:latin typeface="PT Sans"/>
              </a:rPr>
              <a:t>Contributo concedibile</a:t>
            </a:r>
          </a:p>
          <a:p>
            <a:pPr algn="just"/>
            <a:r>
              <a:rPr lang="it-IT" i="1" dirty="0">
                <a:solidFill>
                  <a:srgbClr val="242251"/>
                </a:solidFill>
                <a:latin typeface="PT Sans"/>
              </a:rPr>
              <a:t>Il valore del voucher è da quantificarsi secondo le seguenti modalità:</a:t>
            </a:r>
            <a:endParaRPr lang="it-IT" b="0" i="1" dirty="0">
              <a:solidFill>
                <a:srgbClr val="242251"/>
              </a:solidFill>
              <a:effectLst/>
              <a:latin typeface="PT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00200" y="5035666"/>
            <a:ext cx="1004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242251"/>
                </a:solidFill>
                <a:latin typeface="PT Sans"/>
              </a:rPr>
              <a:t>l contributo complessivo concedibile a ciascun nucleo familiare non può comunque eccedere il limite massimo di € 320,00 euro. Il voucher potrà essere utilizzato unicamente a copertura dei costi di un soggiorno, di almeno 3 notti, presso strutture ricettive alberghiere, extralberghiere e del turismo all’aria aperta, operanti sul territorio della Regione Calabria.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798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singole misure: «Accogli Calabria»</a:t>
            </a:r>
            <a:endParaRPr lang="it-IT" i="1" dirty="0"/>
          </a:p>
        </p:txBody>
      </p:sp>
      <p:pic>
        <p:nvPicPr>
          <p:cNvPr id="8194" name="Picture 2" descr="http://calabriaeuropa.regione.calabria.it/website/portalmedia/bandi/2020-06/20200619-accogli-calabria-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242"/>
            <a:ext cx="12180612" cy="412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7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350007"/>
            <a:ext cx="10018713" cy="39319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84310" y="1859279"/>
            <a:ext cx="10503474" cy="4358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b="1" i="1" dirty="0"/>
              <a:t>Obiettivo</a:t>
            </a:r>
          </a:p>
          <a:p>
            <a:pPr marL="0" indent="0">
              <a:buNone/>
            </a:pPr>
            <a:r>
              <a:rPr lang="it-IT" i="1" dirty="0"/>
              <a:t>La Regione Calabria intende sostenere le imprese appartenenti al comparto ricettivo regionale che ha subito e potrebbe ulteriormente subire i danni causati dall’epidemia da COVID-19 mediante la concessione di un aiuto per la ricostituzione del capitale circolante. L’obiettivo della politica turistica regionale è quello di scongiurare la chiusura delle strutture ricettive</a:t>
            </a:r>
            <a:r>
              <a:rPr lang="it-IT" i="1" dirty="0" smtClean="0"/>
              <a:t>. L’intervento </a:t>
            </a:r>
            <a:r>
              <a:rPr lang="it-IT" i="1" dirty="0"/>
              <a:t>si inquadra nell’Azione Accogli Calabria a valere sul PAC 2007/2013</a:t>
            </a:r>
            <a:r>
              <a:rPr lang="it-IT" i="1" dirty="0" smtClean="0"/>
              <a:t>.</a:t>
            </a:r>
          </a:p>
          <a:p>
            <a:pPr marL="0" indent="0">
              <a:buNone/>
            </a:pPr>
            <a:r>
              <a:rPr lang="it-IT" sz="2800" b="1" i="1" dirty="0"/>
              <a:t>Beneficiari</a:t>
            </a:r>
          </a:p>
          <a:p>
            <a:pPr marL="0" indent="0">
              <a:buNone/>
            </a:pPr>
            <a:r>
              <a:rPr lang="it-IT" i="1" dirty="0"/>
              <a:t>Le imprese che operano nei seguenti settori: alberghi, villaggi turistici, aree di campeggio, ostelli della gioventù, rifugi di montagna, colonie marine e montane, affittacamere, case per vacanze, B&amp;B, residence, gli alloggi annessi alle aziende agricole e gli alloggi per studenti e lavoratori con servizi di tipo alberghiero</a:t>
            </a:r>
            <a:r>
              <a:rPr lang="it-IT" i="1" dirty="0" smtClean="0"/>
              <a:t>.</a:t>
            </a: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266" name="Picture 2" descr="http://calabriaeuropa.regione.calabria.it/website/portalmedia/2020-06/20200619-accogli-calabria-CE-inte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13" y="1"/>
            <a:ext cx="10475588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1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350007"/>
            <a:ext cx="10018713" cy="39319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84310" y="1859279"/>
            <a:ext cx="10503474" cy="4779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/>
              <a:t>Contributo</a:t>
            </a:r>
          </a:p>
          <a:p>
            <a:pPr marL="0" indent="0">
              <a:buNone/>
            </a:pPr>
            <a:r>
              <a:rPr lang="it-IT" i="1" dirty="0"/>
              <a:t>Il contributo è concesso a fondo perduto ed è determinato con riferimento alle presenze turistiche 2018 registrate dal Beneficiario. Il richiedente dovrà allegare il report generato dal sistema </a:t>
            </a:r>
            <a:r>
              <a:rPr lang="it-IT" i="1" dirty="0" err="1"/>
              <a:t>Sirdart</a:t>
            </a:r>
            <a:r>
              <a:rPr lang="it-IT" i="1" dirty="0"/>
              <a:t>/ROSS 1000 relativo alle presenze oggetto di contributo. </a:t>
            </a:r>
          </a:p>
          <a:p>
            <a:pPr marL="0" indent="0">
              <a:buNone/>
            </a:pPr>
            <a:r>
              <a:rPr lang="it-IT" i="1" dirty="0"/>
              <a:t>L’importo massimo di contributo concedibile è pari a </a:t>
            </a:r>
            <a:r>
              <a:rPr lang="it-IT" b="1" i="1" dirty="0"/>
              <a:t>€ </a:t>
            </a:r>
            <a:r>
              <a:rPr lang="it-IT" b="1" i="1" dirty="0" smtClean="0"/>
              <a:t>160.000</a:t>
            </a:r>
            <a:r>
              <a:rPr lang="it-IT" i="1" dirty="0"/>
              <a:t>;</a:t>
            </a:r>
            <a:r>
              <a:rPr lang="it-IT" i="1" dirty="0" smtClean="0"/>
              <a:t> </a:t>
            </a:r>
            <a:endParaRPr lang="it-IT" i="1" dirty="0"/>
          </a:p>
          <a:p>
            <a:pPr marL="0" indent="0">
              <a:buNone/>
            </a:pPr>
            <a:r>
              <a:rPr lang="it-IT" i="1" dirty="0"/>
              <a:t>L’importo dell’aiuto non eccede in ogni caso l’importo delle reali perdite di fatturato riconducibile al periodo compreso tra il 1° gennaio 2020 ed il 31 dicembre 2020 certificate da un professionista abilitato.</a:t>
            </a:r>
          </a:p>
        </p:txBody>
      </p:sp>
      <p:pic>
        <p:nvPicPr>
          <p:cNvPr id="5" name="Picture 2" descr="http://calabriaeuropa.regione.calabria.it/website/portalmedia/2020-06/20200619-accogli-calabria-CE-inte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13" y="1"/>
            <a:ext cx="10475588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5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logica di base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Il comparto turistico rappresenta un </a:t>
            </a:r>
            <a:r>
              <a:rPr lang="it-IT" dirty="0" err="1" smtClean="0"/>
              <a:t>asset</a:t>
            </a:r>
            <a:r>
              <a:rPr lang="it-IT" dirty="0" smtClean="0"/>
              <a:t> fondante per la Regione Calabria. La pandemia ha significativamente contratto il PIL regionale e, in particolare quello legato al turismo.</a:t>
            </a:r>
          </a:p>
          <a:p>
            <a:pPr marL="0" indent="0">
              <a:buNone/>
            </a:pPr>
            <a:r>
              <a:rPr lang="it-IT" dirty="0" smtClean="0"/>
              <a:t>Il rischio che una crisi congiunturale di comparto possa in un sistema economico fragile come il nostro possa cronicizzarsi, divenendo strutturale, impone un approccio sistemico e strutturato per il sostegno e rilancio del settore.</a:t>
            </a:r>
          </a:p>
          <a:p>
            <a:pPr marL="0" indent="0">
              <a:buNone/>
            </a:pPr>
            <a:r>
              <a:rPr lang="it-IT" dirty="0" smtClean="0"/>
              <a:t>La regione ha inteso porre in campo 4 misure, tra loro interconnesse, che per la prima volta richiedono uno sforzo congiunto con gli operatori di settore per sostenere il comparto.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12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4 misure proposte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i="1" dirty="0" smtClean="0"/>
              <a:t>Accogli Calabria </a:t>
            </a:r>
            <a:r>
              <a:rPr lang="it-IT" sz="2400" i="1" dirty="0" smtClean="0"/>
              <a:t>(misura che prevede un contributo una tantum a fondo perduto alle singole strutture ricettive in funzione delle presenze registrate nel 2018);</a:t>
            </a:r>
          </a:p>
          <a:p>
            <a:r>
              <a:rPr lang="it-IT" b="1" i="1" dirty="0"/>
              <a:t>Stai In </a:t>
            </a:r>
            <a:r>
              <a:rPr lang="it-IT" b="1" i="1" dirty="0" smtClean="0"/>
              <a:t>Calabria </a:t>
            </a:r>
            <a:r>
              <a:rPr lang="it-IT" sz="2400" i="1" dirty="0"/>
              <a:t>(misura che prevede un sostegno alle famiglie calabresi che soggiornano almeno 3 notti in una struttura ricettiva </a:t>
            </a:r>
            <a:r>
              <a:rPr lang="it-IT" sz="2400" i="1" dirty="0" smtClean="0"/>
              <a:t>regionale)</a:t>
            </a:r>
          </a:p>
          <a:p>
            <a:r>
              <a:rPr lang="it-IT" b="1" i="1" dirty="0"/>
              <a:t>Accoglienza </a:t>
            </a:r>
            <a:r>
              <a:rPr lang="it-IT" b="1" i="1" dirty="0" smtClean="0"/>
              <a:t>Calabria </a:t>
            </a:r>
            <a:r>
              <a:rPr lang="it-IT" sz="2400" i="1" dirty="0"/>
              <a:t>(misura con la quale si offre una cena durante un soggiorno in Calabria a turisti </a:t>
            </a:r>
            <a:r>
              <a:rPr lang="it-IT" sz="2400" i="1" dirty="0" err="1"/>
              <a:t>extraregonali</a:t>
            </a:r>
            <a:r>
              <a:rPr lang="it-IT" sz="2400" i="1" dirty="0" smtClean="0"/>
              <a:t>)</a:t>
            </a:r>
            <a:endParaRPr lang="it-IT" sz="2400" i="1" dirty="0"/>
          </a:p>
          <a:p>
            <a:r>
              <a:rPr lang="it-IT" b="1" i="1" dirty="0"/>
              <a:t>In</a:t>
            </a:r>
            <a:r>
              <a:rPr lang="it-IT" sz="2400" i="1" dirty="0" smtClean="0"/>
              <a:t> </a:t>
            </a:r>
            <a:r>
              <a:rPr lang="it-IT" b="1" i="1" dirty="0" smtClean="0"/>
              <a:t>Calabria </a:t>
            </a:r>
            <a:r>
              <a:rPr lang="it-IT" sz="2400" i="1" dirty="0"/>
              <a:t>(misura con la quale si eroga un voucher di 200€ a favore dei giovani tra i 18 e i 24 anni per attività collaterali al turismo e per la cultura)</a:t>
            </a:r>
          </a:p>
          <a:p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9159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flusso logico degli interventi e la collaborazione con i privati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Con ACCOGLI CALABRIA viene erogato un contributo una tantum alle strutture ricettive, sino ad un massimo di 160.000 €. Tra gli impegni che assumono i beneficiari è presente quello di sostenere le altre misure regionali, emettendo il buono cena ai turisti non regionali e accogliendo le famiglie che presentano il voucher STAI IN CALABRIA.</a:t>
            </a:r>
          </a:p>
          <a:p>
            <a:pPr marL="0" indent="0">
              <a:buNone/>
            </a:pPr>
            <a:r>
              <a:rPr lang="it-IT" dirty="0" smtClean="0"/>
              <a:t>In altri termini, il flusso logico della finalità pubblica, oltre che ad incidere sulla contrazione economica mediante l’intervento diretto, incrocia anche lo stimolo della domanda con gli altri due interventi, per i quali, tuttavia, è richiesta la fattiva collaborazione degli esercenti le strutture ricettive.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82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716"/>
          </a:xfrm>
        </p:spPr>
        <p:txBody>
          <a:bodyPr/>
          <a:lstStyle/>
          <a:p>
            <a:r>
              <a:rPr lang="it-IT" dirty="0" smtClean="0"/>
              <a:t>I numeri in gioco delle azioni post COVID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480" y="1267841"/>
            <a:ext cx="4119880" cy="5351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903" y="1267841"/>
            <a:ext cx="4254817" cy="53399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53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28549"/>
            <a:ext cx="10515600" cy="1038481"/>
          </a:xfrm>
        </p:spPr>
        <p:txBody>
          <a:bodyPr/>
          <a:lstStyle/>
          <a:p>
            <a:r>
              <a:rPr lang="it-IT" dirty="0" smtClean="0"/>
              <a:t>La nuvola delle azioni per il turismo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306" y="1361352"/>
            <a:ext cx="6369974" cy="52020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64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/>
          <a:lstStyle/>
          <a:p>
            <a:r>
              <a:rPr lang="it-IT" dirty="0" smtClean="0"/>
              <a:t>Il flusso logico delle azioni turismo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830731"/>
              </p:ext>
            </p:extLst>
          </p:nvPr>
        </p:nvGraphicFramePr>
        <p:xfrm>
          <a:off x="1005840" y="1280160"/>
          <a:ext cx="11008360" cy="487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singole misure: Voucher </a:t>
            </a:r>
            <a:r>
              <a:rPr lang="it-IT" i="1" dirty="0" smtClean="0"/>
              <a:t>«</a:t>
            </a:r>
            <a:r>
              <a:rPr lang="it-IT" i="1" dirty="0" err="1" smtClean="0"/>
              <a:t>InCalabria</a:t>
            </a:r>
            <a:r>
              <a:rPr lang="it-IT" i="1" dirty="0" smtClean="0"/>
              <a:t>»</a:t>
            </a:r>
            <a:endParaRPr lang="it-IT" i="1" dirty="0"/>
          </a:p>
        </p:txBody>
      </p:sp>
      <p:pic>
        <p:nvPicPr>
          <p:cNvPr id="5" name="Picture 2" descr="http://calabriaeuropa.regione.calabria.it/website/portalmedia/bandi/2020-06/In-Calabria-New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" y="1965960"/>
            <a:ext cx="12077800" cy="4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592323"/>
            <a:ext cx="10018713" cy="3918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/>
              <a:t>Obiettivo</a:t>
            </a:r>
          </a:p>
          <a:p>
            <a:r>
              <a:rPr lang="it-IT" i="1" dirty="0"/>
              <a:t>La Regione Calabria intende sostenere i </a:t>
            </a:r>
            <a:r>
              <a:rPr lang="it-IT" b="1" i="1" dirty="0"/>
              <a:t>giovani residenti in Calabria</a:t>
            </a:r>
            <a:r>
              <a:rPr lang="it-IT" i="1" dirty="0"/>
              <a:t> attraverso la concessione di un buono (</a:t>
            </a:r>
            <a:r>
              <a:rPr lang="it-IT" b="1" i="1" dirty="0"/>
              <a:t>voucher servizi</a:t>
            </a:r>
            <a:r>
              <a:rPr lang="it-IT" i="1" dirty="0"/>
              <a:t>), da utilizzare per sostenere le spese relative all’acquisto di beni e servizi turistici, ricreativi e/o culturali offerti da strutture ubicate sul territorio regionale e aderenti all’iniziativa. L’elenco degli operatori, individuati attraverso una procedura di registrazione alla piattaforma dedicata, sarà pubblicato sul sito istituzionale e sul portale </a:t>
            </a:r>
            <a:r>
              <a:rPr lang="it-IT" i="1" dirty="0" err="1" smtClean="0"/>
              <a:t>CalabriaEuropa</a:t>
            </a:r>
            <a:r>
              <a:rPr lang="it-IT" i="1" dirty="0" smtClean="0"/>
              <a:t>. L’intervento </a:t>
            </a:r>
            <a:r>
              <a:rPr lang="it-IT" i="1" dirty="0"/>
              <a:t>si realizza a valere sul PAC - Piano di Azione Coesione 2007/2013, per come rimodulato da ultimo con DGR n. 104 del 25/05/2020, modificata con D.G.R. n. 141 del 15/06/2020.</a:t>
            </a:r>
          </a:p>
        </p:txBody>
      </p:sp>
      <p:pic>
        <p:nvPicPr>
          <p:cNvPr id="4" name="Picture 2" descr="http://calabriaeuropa.regione.calabria.it/website/portalmedia/bandi/2020-06/In-Calabria-New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72" y="0"/>
            <a:ext cx="10465628" cy="19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43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727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Corbel</vt:lpstr>
      <vt:lpstr>PT Sans</vt:lpstr>
      <vt:lpstr>Parallasse</vt:lpstr>
      <vt:lpstr>Il sistema delle azioni per il turismo</vt:lpstr>
      <vt:lpstr>La logica di base</vt:lpstr>
      <vt:lpstr>Le 4 misure proposte</vt:lpstr>
      <vt:lpstr>Il flusso logico degli interventi e la collaborazione con i privati</vt:lpstr>
      <vt:lpstr>I numeri in gioco delle azioni post COVID</vt:lpstr>
      <vt:lpstr>La nuvola delle azioni per il turismo</vt:lpstr>
      <vt:lpstr>Il flusso logico delle azioni turismo</vt:lpstr>
      <vt:lpstr>Le singole misure: Voucher «InCalabria»</vt:lpstr>
      <vt:lpstr>Presentazione standard di PowerPoint</vt:lpstr>
      <vt:lpstr>Presentazione standard di PowerPoint</vt:lpstr>
      <vt:lpstr>Le singole misure: Voucher «StaInCalabria»</vt:lpstr>
      <vt:lpstr>Presentazione standard di PowerPoint</vt:lpstr>
      <vt:lpstr>Presentazione standard di PowerPoint</vt:lpstr>
      <vt:lpstr>Presentazione standard di PowerPoint</vt:lpstr>
      <vt:lpstr>Le singole misure: «Accogli Calabria»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sistema delle azioni per il turismo</dc:title>
  <cp:lastModifiedBy>Carla Coppoletta</cp:lastModifiedBy>
  <cp:revision>1</cp:revision>
  <cp:lastPrinted>2020-07-02T12:20:25Z</cp:lastPrinted>
  <dcterms:modified xsi:type="dcterms:W3CDTF">2020-07-02T12:27:00Z</dcterms:modified>
</cp:coreProperties>
</file>